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1"/>
  </p:notesMasterIdLst>
  <p:sldIdLst>
    <p:sldId id="859" r:id="rId2"/>
    <p:sldId id="1238" r:id="rId3"/>
    <p:sldId id="1244" r:id="rId4"/>
    <p:sldId id="1239" r:id="rId5"/>
    <p:sldId id="1240" r:id="rId6"/>
    <p:sldId id="1242" r:id="rId7"/>
    <p:sldId id="1245" r:id="rId8"/>
    <p:sldId id="1243" r:id="rId9"/>
    <p:sldId id="1247" r:id="rId10"/>
    <p:sldId id="1249" r:id="rId11"/>
    <p:sldId id="1252" r:id="rId12"/>
    <p:sldId id="1254" r:id="rId13"/>
    <p:sldId id="1256" r:id="rId14"/>
    <p:sldId id="1261" r:id="rId15"/>
    <p:sldId id="1257" r:id="rId16"/>
    <p:sldId id="1263" r:id="rId17"/>
    <p:sldId id="1265" r:id="rId18"/>
    <p:sldId id="1258" r:id="rId19"/>
    <p:sldId id="1270" r:id="rId20"/>
    <p:sldId id="1269" r:id="rId21"/>
    <p:sldId id="1271" r:id="rId22"/>
    <p:sldId id="1272" r:id="rId23"/>
    <p:sldId id="1273" r:id="rId24"/>
    <p:sldId id="1275" r:id="rId25"/>
    <p:sldId id="1241" r:id="rId26"/>
    <p:sldId id="1264" r:id="rId27"/>
    <p:sldId id="1259" r:id="rId28"/>
    <p:sldId id="1266" r:id="rId29"/>
    <p:sldId id="1268" r:id="rId30"/>
    <p:sldId id="1278" r:id="rId31"/>
    <p:sldId id="1276" r:id="rId32"/>
    <p:sldId id="1279" r:id="rId33"/>
    <p:sldId id="1281" r:id="rId34"/>
    <p:sldId id="1283" r:id="rId35"/>
    <p:sldId id="1284" r:id="rId36"/>
    <p:sldId id="1286" r:id="rId37"/>
    <p:sldId id="1287" r:id="rId38"/>
    <p:sldId id="1289" r:id="rId39"/>
    <p:sldId id="1291" r:id="rId4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037342"/>
            <a:ext cx="1152334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考点过关整合    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七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年级上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册</a:t>
            </a:r>
            <a:endParaRPr lang="zh-CN" altLang="en-US" sz="540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第三单元  师长情谊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0839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的重要性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）家是我们身心的寄居之所。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）家是我们心灵的港湾，家中有亲情。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）家是代代传承、血脉相连的生活共同体，是甜蜜、温暖、轻松的避风港。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6.eps" descr="id:21474941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084867"/>
            <a:ext cx="1292072" cy="33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37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0839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亲敬长的原因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）在中国的家庭文化中，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是重要的精神内涵。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）孝亲敬长是中华民族的传统美德。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）孝亲敬长是每个中国公民的法定义务。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7.eps" descr="id:21474941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30" y="2099240"/>
            <a:ext cx="1345856" cy="3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6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4873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样做到孝亲敬长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）尽孝在当下。从现在开始，我们就应该用行动表达孝敬之心。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）尊敬。尊敬双亲长辈，听取他们的意见和教导。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）聆听。与双亲长辈保持亲近、融洽的关系，聆听他们的心声。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）感恩。知恩、感恩，用行动表达感恩之情。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8.eps" descr="id:21474941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956" y="1818901"/>
            <a:ext cx="1292072" cy="33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3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688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子冲突化解的有效方法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）通过良好的互动沟通来解决。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）选择不伤害父母感情和不影响亲子关系的做法。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）试着去接纳父母的做法，理解父母行为中蕴含的爱。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）尝试让父母了解我们的变化和需要，用父母能接受的方式表达我们的爱。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9.eps" descr="id:21474941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906100"/>
            <a:ext cx="1241375" cy="31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97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083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父母沟通的技巧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）关注事实。（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）把握时机。（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）留意态度。（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）选择方式。（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虑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境。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名句点拨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孝弟也者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其为仁之本与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指人们如果能够在家中对父母尽孝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尊敬兄长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那么在外就可以对国家尽忠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忠是以孝弟为前提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孝弟以忠为目的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强调孝亲敬长。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1563373"/>
            <a:ext cx="1305939" cy="29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6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2865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观点辨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析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现在还是初中生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没有能力孝敬父母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等我长大再说。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种观点是错误的。孝亲敬长是每个公民义不容辞的责任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也是法定义务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孝亲敬长不仅表现在物质方面的照顾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也包含精神层面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如做一些力所能及的事情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尽孝在当下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我们要从小事做起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以实际行动表达对长辈的孝敬之心。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50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建和谐家庭的做法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）互相信任、体谅和包容，增进理解，化解矛盾与冲突。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）积极参与家务劳动，养成劳动习惯，不断提高自我管理能力，增强家庭责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识。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）以良好的心态面对家庭发生的变化。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三岁一鸿沟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指亲子间产生冲突是难以避免的。但是我们要掌握与父母沟通的技巧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多沟通、多理解、多体谅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积极构建良好的亲子关系。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11.eps" descr="id:21474941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31628"/>
            <a:ext cx="1293320" cy="32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16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尊重老师是每个中国公民的基本义务。（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孝敬父母就应该顺从父母。（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</a:t>
            </a:r>
          </a:p>
          <a:p>
            <a:pPr hangingPunct="0">
              <a:spcAft>
                <a:spcPts val="0"/>
              </a:spcAf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易错辨析DF.eps" descr="id:21474941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69893" y="764704"/>
            <a:ext cx="11050627" cy="51927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328482" y="1692182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799062" y="2784739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01945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尊重老师是中华民族的优良传统，但不是基本义务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14941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孝敬父母不等于盲目顺从父母，而是在平等的基础上，听取他们的意见和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教导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00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迁就是维系亲情的纽带。（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老师的批评意味着否定和劝诫，我们应把注意力放在老师批评的内容上，理解老师。（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288436" y="121382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真正维系亲情的应该是相互理解、尊重和关爱，而不是无原则的迁就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289688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老师的批评意味着关心、提醒和劝诫，而非否定，可以帮助我们反省自己，改进不足。对待老师的批评，我们要把注意力放在老师批评的内容和用意上，理解老师的良苦用心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11030" y="862590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486694" y="2534950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651065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孝亲敬长是公民的法定义务，我们要接纳父母的所有建议。（　　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119542" y="4773139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13" name="内容占位符 5"/>
          <p:cNvSpPr txBox="1">
            <a:spLocks/>
          </p:cNvSpPr>
          <p:nvPr/>
        </p:nvSpPr>
        <p:spPr bwMode="auto">
          <a:xfrm>
            <a:off x="360854" y="513975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孝亲敬长是公民的法定义务，我们应接纳父母的合理建议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67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78125" algn="l"/>
                <a:tab pos="5645150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5150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）小州写给妈妈的信：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亲爱的妈妈，您细心照顾我，抚养我长大。以前总惹您生气，现在我长大了，懂得了您的不易！以后，我要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以下续写合适的有（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5150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不辜负您的期望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认真学习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5150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听取您的意见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不再坚持自我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5150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体谅您的辛苦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分担家务劳动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5150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理解您的想法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消除彼此差异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5150" algn="l"/>
                <a:tab pos="83423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提分优练DF.eps" descr="id:21474941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3140" y="692696"/>
            <a:ext cx="11584132" cy="54436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108888" y="311509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5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知识导图DF.eps" descr="id:21474940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5540" y="747452"/>
            <a:ext cx="11279332" cy="52993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9836" y="1587762"/>
            <a:ext cx="6930741" cy="450553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1EB7F0"/>
              </a:clrFrom>
              <a:clrTo>
                <a:srgbClr val="1EB7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67248" y="3490190"/>
            <a:ext cx="841004" cy="7942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clrChange>
              <a:clrFrom>
                <a:srgbClr val="1EB7F0"/>
              </a:clrFrom>
              <a:clrTo>
                <a:srgbClr val="1EB7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0941" y="3826946"/>
            <a:ext cx="517881" cy="15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4881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本题考查孝敬父母、构建美好家庭。依据教材知识，不辜负期望，认真学习；体谅父母的辛苦，分担家务劳动都是孝敬父母的表现，有利于构建和谐家庭。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不再坚持自我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消除彼此差异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的说法错误，排除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25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无锡梁溪区一模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）习近平总书记强调：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广大教师要严爱相济、润己泽人，以人格魅力呵护学生心灵，以学术造诣开启学生智慧，把自己的温暖和情感倾注到每一个学生身上，让每一个学生都健康成长，让每一个孩子都有人生出彩的机会。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对教师提出更高的要求，这是基于（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教师承担教书育人的使命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教育是民族振兴、社会进步的基石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教师是人类文明的主要传承者之一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百年大计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教育为本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尊重老师是每个公民的基本义务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教育是提高国民素质的根本途径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教师是学生学习的指导者和成长的引路人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教育决定个人人生幸福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65986" y="25187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05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本题考查教师的作用、教育的重要性。设问中的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基于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是阐述对教师提出更高要求的原因，指向教师、教育的重要性，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正确；尊重老师不是公民的基本义务，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错误；教育为个人人生幸福奠定基础，但不起决定性作用，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12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1389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无锡滨湖区二模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）据统计，截至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08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分，某国产动画影片票房突破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156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亿。哪吒的形象深入人心，以下是小明同学观影的一些启示，对应正确的有（　　）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913" algn="l"/>
              </a:tabLst>
            </a:pP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913" algn="l"/>
              </a:tabLst>
            </a:pPr>
            <a:endParaRPr lang="en-US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913" algn="l"/>
              </a:tabLst>
            </a:pP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913" algn="l"/>
              </a:tabLst>
            </a:pP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913" algn="l"/>
              </a:tabLst>
            </a:pPr>
            <a:endParaRPr lang="en-US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913" algn="l"/>
              </a:tabLst>
            </a:pP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913" algn="l"/>
              </a:tabLst>
            </a:pPr>
            <a:endParaRPr lang="en-US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913" algn="l"/>
              </a:tabLst>
            </a:pP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913" algn="l"/>
              </a:tabLst>
            </a:pPr>
            <a:endParaRPr lang="en-US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913" algn="l"/>
              </a:tabLst>
            </a:pP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①③④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461903"/>
              </p:ext>
            </p:extLst>
          </p:nvPr>
        </p:nvGraphicFramePr>
        <p:xfrm>
          <a:off x="487154" y="1772816"/>
          <a:ext cx="11233248" cy="4029090"/>
        </p:xfrm>
        <a:graphic>
          <a:graphicData uri="http://schemas.openxmlformats.org/drawingml/2006/table">
            <a:tbl>
              <a:tblPr firstRow="1" firstCol="1" bandRow="1"/>
              <a:tblGrid>
                <a:gridCol w="788574">
                  <a:extLst>
                    <a:ext uri="{9D8B030D-6E8A-4147-A177-3AD203B41FA5}">
                      <a16:colId xmlns:a16="http://schemas.microsoft.com/office/drawing/2014/main" val="3297692876"/>
                    </a:ext>
                  </a:extLst>
                </a:gridCol>
                <a:gridCol w="5873113">
                  <a:extLst>
                    <a:ext uri="{9D8B030D-6E8A-4147-A177-3AD203B41FA5}">
                      <a16:colId xmlns:a16="http://schemas.microsoft.com/office/drawing/2014/main" val="2200469572"/>
                    </a:ext>
                  </a:extLst>
                </a:gridCol>
                <a:gridCol w="4571561">
                  <a:extLst>
                    <a:ext uri="{9D8B030D-6E8A-4147-A177-3AD203B41FA5}">
                      <a16:colId xmlns:a16="http://schemas.microsoft.com/office/drawing/2014/main" val="3307647220"/>
                    </a:ext>
                  </a:extLst>
                </a:gridCol>
              </a:tblGrid>
              <a:tr h="3951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事件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启示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0147195"/>
                  </a:ext>
                </a:extLst>
              </a:tr>
              <a:tr h="79039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哪吒和师傅太乙真人亦师亦友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相互陪伴情谊深厚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师生之间寓教于乐、教学相长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4516642"/>
                  </a:ext>
                </a:extLst>
              </a:tr>
              <a:tr h="79039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哪吒与东海龙王从误解到和解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共同对抗灾难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人与人之间要相互尊重、理解、包容和团结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4151682"/>
                  </a:ext>
                </a:extLst>
              </a:tr>
              <a:tr h="79039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面对哪吒的魔性和叛逆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哪吒的父母没有一味地斥责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而是给予他关爱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要理解父母的爱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珍惜与父母的关系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孝敬父母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7077380"/>
                  </a:ext>
                </a:extLst>
              </a:tr>
              <a:tr h="9780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哪吒与敖丙之间的友情羁绊深厚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在共同对抗黑暗势力的进程中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相互帮助、相互支持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竞争必然伤害友谊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8075695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0470442" y="122263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76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3058"/>
            <a:ext cx="11485848" cy="5008230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无锡滨湖区一模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）下面对同学们日常生活中的行为和表现分析正确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朋友有不想说的秘密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我会一直追问他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建立友谊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需要持续不断地行动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天气突然降温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妈妈让小雅穿上厚外套。小雅执意不肯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还和妈妈大吵了一架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我们要理解父母行为中蕴含的爱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学会顺从父母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小奇经常拿自己写的小说向老师请教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受到老师的表扬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老师的表扬意味着对我们的肯定、鼓励和期待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小兰因违纪被老师批评后感觉很没面子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说以后再不想听他讲课了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尊重是互相的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小兰的做法无可厚非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78410" y="16710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83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无锡天一中学一模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个教师节来临之际，中宣部、教育部评选出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位全国教书育人楷模，他们既是全国教师的榜样，也是万千好老师的缩影。评选教书育人楷模有助于（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教师发展为一种专门职业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形成尊师重教的良好社会风尚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教师形成相同的教学方式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建设社会主义现代化教育强国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16114" y="22787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33056"/>
          </a:xfrm>
        </p:spPr>
        <p:txBody>
          <a:bodyPr/>
          <a:lstStyle/>
          <a:p>
            <a:pPr algn="dist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南京建邺区一模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）小军的父母为了随时观察他的学习状态，计划将书房的一面墙改造成透明玻璃，但小军对此非常反感。作为好友，你告诉他最恰当的做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法是（　　）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坚持据理力争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维护自身隐私权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主动与父母沟通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寻求最佳解决方案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体谅父母用心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听从父母的安排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寻求朋友帮助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克服青春期矛盾心理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07561"/>
            <a:ext cx="11485848" cy="268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本题考查构建和谐家庭。面对与父母的分歧，积极主动沟通，能让父母了解自己的想法，也能理解父母的初衷，进而寻求最佳解决方案，这是处理亲子矛盾的合理方式，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符合题意；单纯据理力争容易激化与父母的矛盾，不利于解决问题，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错误；完全听从父母安排，压抑自己的感受和需求，会让自己内心委屈，长期来看不利于心理健康，也不能真正解决问题，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错误；朋友虽能提供情感支持，但朋友并非处理亲子矛盾的关键角色，不能直接解决与父母在这件事上的分歧，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79572" y="1231256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B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72155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馒头论袋、鸡蛋论筐、水果论箱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，被父母塞得满满的汽车后备箱成为返程的标配；子女通过安装的摄像头了解父母近况、和父母聊天，让远程陪伴成为现实。这些温馨的画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展现了家庭中的亲情之爱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凸显了现代家庭结构的变化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体现了城乡差距不断缩小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说明了我国老龄化程度加深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96920" y="25447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83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复旦大学首个盲人研究生、无锡市首位视障老师朱苓君说：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教师是一个非常神圣的职业，在我成长的路上，是老师们给了我鼓励和温暖，他们的关怀和培养就像一盏盏明灯，照亮了我前行的路。所以我希望将来能够成为像他们一样的人，带给盲童知识和力量。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以下观点最能恰当概括上述内容的是（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老师作为教育工作者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是人类文明最主要的传承者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教与学是师生相互陪伴、相互促进、共同成长的过程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老师是我们知识学习的指导者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也是我们精神成长的引路人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尊重老师是中华民族的优良传统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是我们作为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晚辈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的基本道德修养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69870" y="286382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84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徐州中考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）生活中，总有一些事让我们感动，要学会抱着感恩的心回馈。下表内容对应合理的是（　　）</a:t>
            </a: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③④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669780"/>
              </p:ext>
            </p:extLst>
          </p:nvPr>
        </p:nvGraphicFramePr>
        <p:xfrm>
          <a:off x="469956" y="1988840"/>
          <a:ext cx="11233248" cy="3198479"/>
        </p:xfrm>
        <a:graphic>
          <a:graphicData uri="http://schemas.openxmlformats.org/drawingml/2006/table">
            <a:tbl>
              <a:tblPr firstRow="1" firstCol="1" bandRow="1"/>
              <a:tblGrid>
                <a:gridCol w="694215">
                  <a:extLst>
                    <a:ext uri="{9D8B030D-6E8A-4147-A177-3AD203B41FA5}">
                      <a16:colId xmlns:a16="http://schemas.microsoft.com/office/drawing/2014/main" val="1930435770"/>
                    </a:ext>
                  </a:extLst>
                </a:gridCol>
                <a:gridCol w="6506585">
                  <a:extLst>
                    <a:ext uri="{9D8B030D-6E8A-4147-A177-3AD203B41FA5}">
                      <a16:colId xmlns:a16="http://schemas.microsoft.com/office/drawing/2014/main" val="1117474222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2289602667"/>
                    </a:ext>
                  </a:extLst>
                </a:gridCol>
              </a:tblGrid>
              <a:tr h="3312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感动的事情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我的回馈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147851"/>
                  </a:ext>
                </a:extLst>
              </a:tr>
              <a:tr h="66244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当我伤心难过时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朋友会第一时间给我安慰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要为朋友做所有事情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8157996"/>
                  </a:ext>
                </a:extLst>
              </a:tr>
              <a:tr h="66244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当我成绩下滑时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我看到了老师鼓励的眼神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课堂上更加专注听讲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8514382"/>
                  </a:ext>
                </a:extLst>
              </a:tr>
              <a:tr h="66244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当我放学回家后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总能吃到父母做好的饭菜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顺从父母的一切安排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69794"/>
                  </a:ext>
                </a:extLst>
              </a:tr>
              <a:tr h="6624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当我不熟悉路况时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热心人及时给我指引方向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积极主动地帮助他人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9645391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3917714" y="136897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43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1EB7F0"/>
              </a:clrFrom>
              <a:clrTo>
                <a:srgbClr val="1EB7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7235" y="855020"/>
            <a:ext cx="7435942" cy="51479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1EB7F0"/>
              </a:clrFrom>
              <a:clrTo>
                <a:srgbClr val="1EB7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516" y="2993954"/>
            <a:ext cx="841004" cy="7942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1EB7F0"/>
              </a:clrFrom>
              <a:clrTo>
                <a:srgbClr val="1EB7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62209" y="3330710"/>
            <a:ext cx="517881" cy="15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3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98871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本题考查孝亲敬长、友谊、关爱他人。友谊不能没有原则，友谊需要信任和忠诚，但不等于不加分辨地为朋友做任何事，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错误；我们要孝敬父母长辈，但不能顺从父母的一切安排，要听取父母合理的意见与安排，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体现了抱着感恩的心回馈他人，符合题意。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17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85391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南京建邺区二模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）小明在学习《爱在家人间》这一内容时，向同学们展示了两幅漫画（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endParaRPr lang="en-US" altLang="zh-CN" smtClean="0"/>
          </a:p>
          <a:p>
            <a:pPr>
              <a:lnSpc>
                <a:spcPct val="130000"/>
              </a:lnSpc>
            </a:pPr>
            <a:endParaRPr lang="en-US" altLang="zh-CN" smtClean="0"/>
          </a:p>
          <a:p>
            <a:pPr>
              <a:lnSpc>
                <a:spcPct val="130000"/>
              </a:lnSpc>
            </a:pPr>
            <a:endParaRPr lang="en-US" altLang="zh-CN"/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家第一件事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放下手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趁着充电，有啥话赶紧给他们说说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两幅漫画共同说明的道理有（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在家庭交往中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拒绝使用网络媒介将有助于构建和谐家庭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尽孝在当下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我们应该用实际行动来表达对长辈的孝敬之心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丰富的现代沟通手段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使家庭成员的沟通方式产生较大变化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在家庭交往中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要珍惜面对面沟通交流的机会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传递亲情之爱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78125" algn="l"/>
                <a:tab pos="57372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m4.jpg" descr="id:21474944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90750" y="1702140"/>
            <a:ext cx="1947807" cy="1468467"/>
          </a:xfrm>
          <a:prstGeom prst="rect">
            <a:avLst/>
          </a:prstGeom>
        </p:spPr>
      </p:pic>
      <p:pic>
        <p:nvPicPr>
          <p:cNvPr id="4" name="fm5.jpg" descr="id:21474944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618956" y="1539890"/>
            <a:ext cx="2547347" cy="157653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28282" y="36196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52185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58537"/>
            <a:ext cx="11485848" cy="32106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南京玄武区二模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）下列同时做到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正确与老师交往、构建和谐家庭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的行为是（　　）</a:t>
            </a:r>
          </a:p>
          <a:p>
            <a:pPr hangingPunct="0"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小远因考试失利情绪低落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父母耐心安慰并鼓励她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第二天她主动找老师请教错题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小清因与好友产生误会而闷闷不乐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在父母的建议下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他主动与好友沟通化解矛盾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悦悦在课堂上发现老师讲解的疏漏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下课以后主动找老师探讨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篮球赛败北后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队长畅畅主动请教教练战术却忘记通知父母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让父母久等受到批评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6654" y="229931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64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今之孝者，是谓能养。至于犬马，皆能有养；不敬，何以别乎？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下列选项中与这段话意思相近的是（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敬人者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人恒敬之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子欲养而亲不待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首孝悌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次谨信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孝子之养老也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乐其心不违其志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223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本题考查孝亲敬长。材料中的这段话指的是更重要的是孝要产生于内在的敬意，孝敬父母包括物质和精神两个方面，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孝子之养老也，乐其心不违其志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的意思是孝子的养老，让父母心情愉悦，不违背父母的意志，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34966" y="140415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24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619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尊师孝亲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传承美德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会意。从老省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像一个孩子扶持老人之状。本义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尽心奉养和服从父母。善事父母者。从老省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从子。子承老也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《说文解字》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会意。从帀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。垖是小土山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帀是包围。四下里都是小土山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表示众多。本义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古代军队编制的一级。二千五百人为一师。最初来源于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为防止农民起义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而部署的军队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后逐渐发展为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教导所有人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包括贵族子弟和众人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和平、稳定、文明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的人。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k05.jpg" descr="id:21474944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00573" y="5083401"/>
            <a:ext cx="5153891" cy="1404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38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615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百善孝为先。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谈谈在中国的家庭文化中重孝的理论依据。（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73080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在中国的家庭文化中，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孝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是重要的精神内涵，是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孝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字本身的应有之意。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孝亲敬长是中华民族的传统美德，也是每个中国公民的法定义务。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18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032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）老师是我们学习的指导者和成长的引路人，古人云：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安其学而亲其师，亲其师而信其道。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你认为构建和谐的师生关系应该从哪些方面入手？（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08969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面对老师的引领和指导，主动参与、勤学好问。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学会正确对待老师的表扬和批评。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彼此尊重，是我们与老师建立良好关系的开始。师生彼此尊重，意味着尊重对方的人格尊严、个性差异和劳动成果等。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在平等相待、相互促进的师生交往中，我们可以和老师成为朋友。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主动理解、关心、体谅老师，能正确处理师生之间发生的矛盾。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学会接纳风格不同的老师，尊重老师的不同。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49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阅读材料，回答下列问题。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教师是社会中非常重要的职业之一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他们教育和培养下一代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为社会的发展和进步作出重要的贡献。一个人遇到好老师是人生的幸运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一个学校拥有好老师是学校的光荣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一个民族涌现出一批又一批好老师则是民族的希望。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）请你说一说时代发展对教师提出了怎样的新要求。（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时代在发展，教师的工作理念和工作方式发生了很大变化，也对教师提出了更高的要求。今天的教师要努力成为有理想信念、有道德情操、有扎实学识、有仁爱之心的好教师。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89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一个人从小学到大学会遇到不同的老师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温柔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型的、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型的、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爱心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型的、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权威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型的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面对不同风格的老师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是学生难以避免的现实。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）根据材料二，说说我们为什么要尊重并适应不同风格的老师。（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3753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每个人心目中都有好老师的形象，我们喜欢的老师，风格可能不尽相同。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无论什么风格的老师，都应该受到尊重。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我们要学会接纳不同风格的老师，他们身上都有值得我们学习的地方。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尊重老师的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，可以让我们走近老师，更深入地了解老师。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05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351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小琪喜欢文学创作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经常拿自己写的小说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请语文老师指导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得到语文老师的肯定与表扬。一次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上数学课时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小琪偷偷在下面写小说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被数学老师发现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辛辛苦苦写了一个多星期的手稿被没收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还被狠狠地批评了一顿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）假如你是小琪，你会如何对待老师的表扬与批评？（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08503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老师的表扬意味着肯定、鼓励和期待，激励我们更好地学习和发展。我会把语文老师的表扬当作前进的动力，继续努力创作。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的批评意味着关心、提醒和劝诫，可以帮助我们反省自己，改进不足。数学老师没收手稿和批评我，是因为我在数学课上做与学习无关的事，我会虚心接受批评，向老师承认错误，保证以后不再犯同样的错误，合理安排时间进行文学创作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909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1402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师的作用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职业特点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）是我们学习的指导者和成长的引路人。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）作为教育工作者，是人类文明的主要传承者之一。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）是履行教育教学职责的专业人员，承担教书育人的使命。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考点梳理DF.eps" descr="id:21474940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1146" y="764704"/>
            <a:ext cx="10808120" cy="508000"/>
          </a:xfrm>
          <a:prstGeom prst="rect">
            <a:avLst/>
          </a:prstGeom>
        </p:spPr>
      </p:pic>
      <p:pic>
        <p:nvPicPr>
          <p:cNvPr id="4" name="ZK考点1.eps" descr="id:21474940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77349"/>
            <a:ext cx="1333452" cy="343501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名句点拨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师者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所以传道受业解惑也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的意思是老师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不只是简单的教书匠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还要教授学生为人处世的道理与主动学习的可贵品质。这强调老师的职业性质及作用。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8453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型的师生关系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）教学相长：教与学是师生相互陪伴、相互促进、共同成长的过程。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我们的学习离不开老师的引领和指导。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我们与老师交流互动，也可以促进老师更好地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）亦师亦友：学生乐于学习，老师寓教于乐，师生彼此尊重、相互关心、携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.eps" descr="id:21474940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010421"/>
            <a:ext cx="1241375" cy="319647"/>
          </a:xfrm>
          <a:prstGeom prst="rect">
            <a:avLst/>
          </a:prstGeom>
        </p:spPr>
      </p:pic>
      <p:pic>
        <p:nvPicPr>
          <p:cNvPr id="4" name="fz4.jpg" descr="id:21474943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95155" y="2744608"/>
            <a:ext cx="4154789" cy="239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0085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确对待老师的表扬和批评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）老师的表扬意味着肯定、鼓励和期待，激励我们更好地学习和发展。对待老师的表扬，要不骄不躁，继续努力。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）老师的批评意味着关心、提醒和劝诫，可以帮助我们反省自己，弥补不足。对待老师的批评，要把注意力放在老师批评的内容和用意上，理解老师的良苦用心。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3.eps" descr="id:21474940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208" y="1706497"/>
            <a:ext cx="1254300" cy="32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69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0915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中小学教育惩戒规则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》中明确老师对违规违纪较轻的学生可以当场实施点名批评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这一规定要求学生面对老师的批评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需要具备怎样的素质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45150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确对待老师的批评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老师的批评意味着关心、提醒和劝诫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可以帮助我们反省自己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弥补不足。对待老师的批评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要把注意力放在老师批评的内容和用意上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理解老师的良苦用心。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52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286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重老师的原因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）彼此尊重，是我们与老师建立良好关系的开始。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）尊重老师是中华民族的优良传统，是我们作为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的基本道德修养。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）老师是我们知识学习的指导者，也是我们精神成长的引路人。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）老师给予我们生活上的关心和情感上的关怀。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4.eps" descr="id:21474940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760448"/>
            <a:ext cx="1254221" cy="32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何与老师建立良好的师生关系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）建立教学相长的师生关系。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面对老师的引领和指导，主动参与、勤学好问。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真诚、恰当地向老师表达自己的观点和见解。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与老师分享自己的学习感受、学习成果。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学会正确对待老师的表扬和批评。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）建立亦师亦友的良好师生关系。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彼此尊重，尊重对方的人格尊严、个性差异和劳动成果等。尊重老师不仅体现了我们内心的情感和态度，而且表现在我们与老师日常交往的言谈举止中。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平等相待、相互促进，和老师成为朋友，共同成长。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正确处理与老师之间的矛盾：自我反思，冷静、客观地分析原因；相信善意，多些宽容和理解；坦诚相待，注意沟通方式；求同存异，主动关心老师。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5.eps" descr="id:21474941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23851"/>
            <a:ext cx="1275773" cy="32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4622</Words>
  <Application>Microsoft Office PowerPoint</Application>
  <PresentationFormat>自定义</PresentationFormat>
  <Paragraphs>237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8" baseType="lpstr">
      <vt:lpstr>Calibri</vt:lpstr>
      <vt:lpstr>仿宋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608</cp:revision>
  <dcterms:created xsi:type="dcterms:W3CDTF">2020-11-06T05:24:00Z</dcterms:created>
  <dcterms:modified xsi:type="dcterms:W3CDTF">2025-11-15T01:52:28Z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